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657" r:id="rId3"/>
    <p:sldId id="3137" r:id="rId5"/>
    <p:sldId id="3138" r:id="rId6"/>
    <p:sldId id="3129" r:id="rId7"/>
    <p:sldId id="3130" r:id="rId8"/>
    <p:sldId id="3131" r:id="rId9"/>
    <p:sldId id="3132" r:id="rId10"/>
    <p:sldId id="3140" r:id="rId11"/>
    <p:sldId id="3139" r:id="rId12"/>
    <p:sldId id="3133" r:id="rId13"/>
    <p:sldId id="3134" r:id="rId14"/>
    <p:sldId id="3161" r:id="rId15"/>
    <p:sldId id="3145" r:id="rId16"/>
    <p:sldId id="3146" r:id="rId17"/>
    <p:sldId id="3147" r:id="rId18"/>
    <p:sldId id="3148" r:id="rId19"/>
    <p:sldId id="3149" r:id="rId20"/>
    <p:sldId id="3150" r:id="rId21"/>
    <p:sldId id="3151" r:id="rId22"/>
    <p:sldId id="3152" r:id="rId23"/>
    <p:sldId id="3153" r:id="rId24"/>
    <p:sldId id="3154" r:id="rId25"/>
    <p:sldId id="3155" r:id="rId26"/>
    <p:sldId id="3156" r:id="rId27"/>
    <p:sldId id="3157" r:id="rId28"/>
    <p:sldId id="3158" r:id="rId29"/>
    <p:sldId id="3159" r:id="rId30"/>
  </p:sldIdLst>
  <p:sldSz cx="12192000" cy="685800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 userDrawn="1">
          <p15:clr>
            <a:srgbClr val="A4A3A4"/>
          </p15:clr>
        </p15:guide>
        <p15:guide id="2" pos="39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i sheng" initials="" lastIdx="1" clrIdx="0"/>
  <p:cmAuthor id="1" name="Administrator" initials="" lastIdx="1" clrIdx="0"/>
  <p:cmAuthor id="3" name="作者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C4383"/>
    <a:srgbClr val="149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55" autoAdjust="0"/>
    <p:restoredTop sz="94842" autoAdjust="0"/>
  </p:normalViewPr>
  <p:slideViewPr>
    <p:cSldViewPr showGuides="1">
      <p:cViewPr varScale="1">
        <p:scale>
          <a:sx n="82" d="100"/>
          <a:sy n="82" d="100"/>
        </p:scale>
        <p:origin x="365" y="48"/>
      </p:cViewPr>
      <p:guideLst>
        <p:guide orient="horz" pos="2266"/>
        <p:guide pos="3946"/>
      </p:guideLst>
    </p:cSldViewPr>
  </p:slideViewPr>
  <p:outlineViewPr>
    <p:cViewPr>
      <p:scale>
        <a:sx n="33" d="100"/>
        <a:sy n="33" d="100"/>
      </p:scale>
      <p:origin x="0" y="303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398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14A1FF62-DF61-4E7C-A7C5-D1C024339DF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2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Shape 22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zh-CN">
              <a:sym typeface="Avenir Roman" panose="02000503020000020003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1pPr>
    <a:lvl2pPr marL="742950" indent="-28575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2pPr>
    <a:lvl3pPr marL="11430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3pPr>
    <a:lvl4pPr marL="16002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4pPr>
    <a:lvl5pPr marL="2057400" indent="-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>
        <a:solidFill>
          <a:schemeClr val="tx1"/>
        </a:solidFill>
        <a:latin typeface="+mj-lt"/>
        <a:ea typeface="+mj-ea"/>
        <a:cs typeface="+mj-cs"/>
        <a:sym typeface="Avenir Roman" panose="02000503020000020003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 panose="0200050302000002000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6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614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*</a:t>
            </a:r>
            <a:endParaRPr lang="zh-CN" altLang="en-US" sz="12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5F1AFA-45F3-4948-B1DA-275CABE774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52EFC1-EA79-4EE7-9ACC-4F638B387E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单击此处编辑母版标题样式</a:t>
            </a:r>
            <a:endParaRPr noProof="1"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noProof="1"/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fld id="{49B6DC7F-B67E-4322-BAD1-60A5EFEF31FD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fontAlgn="auto"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buFontTx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22A5BC-6951-483C-8B37-9B665E90AB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A0902-2EAF-4501-AE56-F214B126FA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14DD06-8546-4C5F-8E06-329F1BC381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393857-E99E-427B-9C3C-2649CF39E4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55CE2-1ED5-49F6-A6E9-D7BF0E33EB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E2B3F-E316-4C34-95C7-7004F0B1A6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BF035-9D56-4E03-9F49-FEF6FB21F8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B67C2-9C7B-4F33-8436-0122FD816A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E39B0-1721-48F3-A697-D57273386639}" type="slidenum">
              <a:rPr lang="zh-CN" altLang="en-US"/>
            </a:fld>
            <a:endParaRPr lang="zh-CN" altLang="en-US"/>
          </a:p>
        </p:txBody>
      </p:sp>
      <p:pic>
        <p:nvPicPr>
          <p:cNvPr id="1031" name="图片 1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0386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7"/>
          <p:cNvGrpSpPr/>
          <p:nvPr/>
        </p:nvGrpSpPr>
        <p:grpSpPr bwMode="auto">
          <a:xfrm>
            <a:off x="801688" y="1316038"/>
            <a:ext cx="10812462" cy="8834437"/>
            <a:chOff x="601306" y="987574"/>
            <a:chExt cx="8109432" cy="6624736"/>
          </a:xfrm>
        </p:grpSpPr>
        <p:sp>
          <p:nvSpPr>
            <p:cNvPr id="5122" name="TextBox 1"/>
            <p:cNvSpPr txBox="1">
              <a:spLocks noChangeArrowheads="1"/>
            </p:cNvSpPr>
            <p:nvPr/>
          </p:nvSpPr>
          <p:spPr bwMode="auto">
            <a:xfrm>
              <a:off x="3203848" y="1229320"/>
              <a:ext cx="3632282" cy="807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6400" b="1">
                  <a:solidFill>
                    <a:srgbClr val="984807"/>
                  </a:solidFill>
                  <a:latin typeface="Gill Sans Ultra Bold" panose="020B0A02020104020203" pitchFamily="34" charset="0"/>
                </a:rPr>
                <a:t>Lesson 2 </a:t>
              </a:r>
              <a:endParaRPr lang="zh-CN" altLang="en-US" sz="6400" b="1" dirty="0">
                <a:solidFill>
                  <a:srgbClr val="984807"/>
                </a:solidFill>
                <a:latin typeface="Gill Sans Ultra Bold" panose="020B0A02020104020203" pitchFamily="34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01306" y="1018525"/>
              <a:ext cx="2088378" cy="2088012"/>
            </a:xfrm>
            <a:prstGeom prst="ellipse">
              <a:avLst/>
            </a:prstGeom>
            <a:solidFill>
              <a:srgbClr val="3D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96557" y="987574"/>
              <a:ext cx="2088378" cy="20880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789427" y="1239945"/>
              <a:ext cx="2088378" cy="2088012"/>
            </a:xfrm>
            <a:prstGeom prst="ellipse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5126" name="TextBox 5"/>
            <p:cNvSpPr txBox="1">
              <a:spLocks noChangeArrowheads="1"/>
            </p:cNvSpPr>
            <p:nvPr/>
          </p:nvSpPr>
          <p:spPr bwMode="auto">
            <a:xfrm>
              <a:off x="893629" y="1923678"/>
              <a:ext cx="1813579" cy="576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精讲听力</a:t>
              </a:r>
              <a:endParaRPr lang="zh-CN" altLang="en-US" sz="4400" b="1">
                <a:solidFill>
                  <a:srgbClr val="7F7F7F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5127" name="TextBox 6"/>
            <p:cNvSpPr txBox="1">
              <a:spLocks noChangeArrowheads="1"/>
            </p:cNvSpPr>
            <p:nvPr/>
          </p:nvSpPr>
          <p:spPr bwMode="auto">
            <a:xfrm>
              <a:off x="3275856" y="2837554"/>
              <a:ext cx="1869743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zh-CN" altLang="en-US" sz="3600" b="1">
                  <a:solidFill>
                    <a:srgbClr val="984807"/>
                  </a:solidFill>
                  <a:latin typeface="Gill Sans Ultra Bold" panose="020B0A02020104020203" pitchFamily="34" charset="0"/>
                </a:rPr>
                <a:t>雅思听力组</a:t>
              </a:r>
              <a:endParaRPr lang="zh-CN" altLang="en-US" sz="3600" b="1">
                <a:solidFill>
                  <a:srgbClr val="984807"/>
                </a:solidFill>
                <a:latin typeface="Gill Sans Ultra Bold" panose="020B0A02020104020203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556333" y="4156496"/>
              <a:ext cx="3456420" cy="3455814"/>
            </a:xfrm>
            <a:prstGeom prst="ellipse">
              <a:avLst/>
            </a:prstGeom>
            <a:solidFill>
              <a:srgbClr val="3D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101780" y="3750559"/>
              <a:ext cx="3545719" cy="3545097"/>
            </a:xfrm>
            <a:prstGeom prst="ellipse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549596" y="4083879"/>
              <a:ext cx="3161142" cy="3161779"/>
            </a:xfrm>
            <a:prstGeom prst="ellipse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00" fontAlgn="auto">
                <a:buFontTx/>
                <a:buNone/>
                <a:defRPr/>
              </a:pPr>
              <a:endParaRPr lang="zh-CN" altLang="en-US" sz="2400" noProof="1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3278" y="3488488"/>
            <a:ext cx="3448049" cy="258603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8-4-1 P81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692150"/>
            <a:ext cx="6086475" cy="6176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692150"/>
            <a:ext cx="6086475" cy="6176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78" y="3488488"/>
            <a:ext cx="3448049" cy="25860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57559" y="3063220"/>
            <a:ext cx="131911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waiters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9546" y="3672840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off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5425" y="4220900"/>
            <a:ext cx="816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79706" y="3929754"/>
            <a:ext cx="9759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7117" y="4773867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62188" y="5112790"/>
            <a:ext cx="10433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jacket</a:t>
            </a:r>
            <a:endParaRPr lang="en-US" altLang="zh-CN" sz="24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44233" y="539696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June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9941" y="572894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Urwin</a:t>
            </a:r>
            <a:endParaRPr lang="en-US" altLang="zh-CN" sz="24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55009" y="5203747"/>
            <a:ext cx="20056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12.00/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/noon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/mid-day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36967" y="6255280"/>
            <a:ext cx="1401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8-4-1 P81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24020" y="6237605"/>
            <a:ext cx="1169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ask for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"/>
          <a:stretch>
            <a:fillRect/>
          </a:stretch>
        </p:blipFill>
        <p:spPr bwMode="auto">
          <a:xfrm>
            <a:off x="1665287" y="681037"/>
            <a:ext cx="247332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3"/>
          <p:cNvSpPr txBox="1">
            <a:spLocks noChangeArrowheads="1"/>
          </p:cNvSpPr>
          <p:nvPr/>
        </p:nvSpPr>
        <p:spPr bwMode="auto">
          <a:xfrm>
            <a:off x="1665288" y="2582862"/>
            <a:ext cx="2994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waiter/waitress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755649"/>
            <a:ext cx="26035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4514850" y="2600324"/>
            <a:ext cx="2994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salesman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681037"/>
            <a:ext cx="2249487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7896225" y="2600324"/>
            <a:ext cx="2324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guard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36937"/>
            <a:ext cx="2428875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9"/>
          <p:cNvSpPr txBox="1">
            <a:spLocks noChangeArrowheads="1"/>
          </p:cNvSpPr>
          <p:nvPr/>
        </p:nvSpPr>
        <p:spPr bwMode="auto">
          <a:xfrm>
            <a:off x="1343670" y="5805486"/>
            <a:ext cx="2295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chef/cook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554412"/>
            <a:ext cx="2679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1"/>
          <p:cNvSpPr txBox="1">
            <a:spLocks noChangeArrowheads="1"/>
          </p:cNvSpPr>
          <p:nvPr/>
        </p:nvSpPr>
        <p:spPr bwMode="auto">
          <a:xfrm>
            <a:off x="4659313" y="5805487"/>
            <a:ext cx="2727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photographer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1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>
            <a:fillRect/>
          </a:stretch>
        </p:blipFill>
        <p:spPr bwMode="auto">
          <a:xfrm>
            <a:off x="8015287" y="3436937"/>
            <a:ext cx="220503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13"/>
          <p:cNvSpPr txBox="1">
            <a:spLocks noChangeArrowheads="1"/>
          </p:cNvSpPr>
          <p:nvPr/>
        </p:nvSpPr>
        <p:spPr bwMode="auto">
          <a:xfrm>
            <a:off x="7913688" y="5805487"/>
            <a:ext cx="2187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engineer</a:t>
            </a:r>
            <a:endParaRPr lang="en-US" altLang="zh-CN" sz="2800" dirty="0">
              <a:latin typeface="Times New Roman" panose="02020603050405020304" pitchFamily="18" charset="0"/>
              <a:ea typeface="华文隶书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2243"/>
          <a:stretch>
            <a:fillRect/>
          </a:stretch>
        </p:blipFill>
        <p:spPr>
          <a:xfrm>
            <a:off x="1183392" y="757237"/>
            <a:ext cx="6145637" cy="556816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9-1-1 P10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78" y="3541320"/>
            <a:ext cx="3359149" cy="25193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2243"/>
          <a:stretch>
            <a:fillRect/>
          </a:stretch>
        </p:blipFill>
        <p:spPr>
          <a:xfrm>
            <a:off x="1183392" y="757237"/>
            <a:ext cx="6145637" cy="5568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78" y="3541320"/>
            <a:ext cx="3359149" cy="25193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09959" y="2177149"/>
            <a:ext cx="2935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answering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(the) phone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3859" y="2715014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Hillsdunne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Road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43409" y="3099666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79314" y="3378123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4.45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99394" y="4040885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holidays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90768" y="4301683"/>
            <a:ext cx="2324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11 (o’clock)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39023" y="4763348"/>
            <a:ext cx="1580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voice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75237" y="499418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05297" y="5130336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October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88644" y="5691629"/>
            <a:ext cx="1167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Maunja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9-1-1 P10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143" y="771586"/>
            <a:ext cx="4502972" cy="96882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treatment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67" y="2024598"/>
            <a:ext cx="5236918" cy="3938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6920" r="3179"/>
          <a:stretch>
            <a:fillRect/>
          </a:stretch>
        </p:blipFill>
        <p:spPr>
          <a:xfrm>
            <a:off x="8018106" y="3472540"/>
            <a:ext cx="3701144" cy="285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43685" y="2050415"/>
            <a:ext cx="15754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cough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7675" y="2661920"/>
            <a:ext cx="16605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sneeze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6385" y="3683635"/>
            <a:ext cx="28594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headache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1655" y="1160145"/>
            <a:ext cx="379285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illness/diseases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32901" y="2281370"/>
            <a:ext cx="324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ill / sick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 a cold / get flu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43685" y="3122295"/>
            <a:ext cx="32124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running nose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6385" y="4194175"/>
            <a:ext cx="2633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Sore throat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6385" y="4704080"/>
            <a:ext cx="249301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6276" y="5166060"/>
            <a:ext cx="1668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Drowsiness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43917" y="5627725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Dizzy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6" grpId="0"/>
      <p:bldP spid="2" grpId="0"/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340" y="1095552"/>
            <a:ext cx="2756965" cy="22466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32779"/>
          <a:stretch>
            <a:fillRect/>
          </a:stretch>
        </p:blipFill>
        <p:spPr>
          <a:xfrm>
            <a:off x="4718690" y="3823254"/>
            <a:ext cx="2707016" cy="22059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5489" r="19176"/>
          <a:stretch>
            <a:fillRect/>
          </a:stretch>
        </p:blipFill>
        <p:spPr>
          <a:xfrm>
            <a:off x="655096" y="3859910"/>
            <a:ext cx="2755511" cy="2132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2253" r="12994"/>
          <a:stretch>
            <a:fillRect/>
          </a:stretch>
        </p:blipFill>
        <p:spPr>
          <a:xfrm>
            <a:off x="4622365" y="1070848"/>
            <a:ext cx="2803341" cy="22466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l="15580" r="2382"/>
          <a:stretch>
            <a:fillRect/>
          </a:stretch>
        </p:blipFill>
        <p:spPr>
          <a:xfrm>
            <a:off x="655096" y="1086848"/>
            <a:ext cx="2755511" cy="22146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729" y="3802848"/>
            <a:ext cx="2856186" cy="21467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61407" y="3285110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01576" y="3301982"/>
            <a:ext cx="3552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health center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02125" y="3320330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8176" y="6006592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ambulance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83407" y="5992517"/>
            <a:ext cx="1490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Chemist’s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46525" y="5987415"/>
            <a:ext cx="513334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room/center 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A&amp;E (accident and emergency)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0450" y="1708150"/>
            <a:ext cx="1657350" cy="4370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/>
              <a:t>内科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/>
              <a:t>外科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/>
              <a:t>牙科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/>
              <a:t>全科</a:t>
            </a:r>
            <a:endParaRPr lang="en-US" altLang="zh-CN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3556000" y="1720850"/>
            <a:ext cx="60744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Physician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Dentist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Practitioner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4890" y="680720"/>
            <a:ext cx="2287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9434" y="2724709"/>
            <a:ext cx="17155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therapist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psychologist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609" y="1801906"/>
            <a:ext cx="3784603" cy="3468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0" y="1628775"/>
            <a:ext cx="9068435" cy="483171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9-4-1 P79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3570288" y="764381"/>
            <a:ext cx="47355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Hunting</a:t>
            </a:r>
            <a:endParaRPr lang="en-US" altLang="zh-CN" sz="5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31" y="2552700"/>
            <a:ext cx="50006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0" y="1628775"/>
            <a:ext cx="9068435" cy="4831715"/>
          </a:xfrm>
          <a:prstGeom prst="rect">
            <a:avLst/>
          </a:prstGeom>
        </p:spPr>
      </p:pic>
      <p:sp>
        <p:nvSpPr>
          <p:cNvPr id="10" name="Rectangle 230"/>
          <p:cNvSpPr/>
          <p:nvPr/>
        </p:nvSpPr>
        <p:spPr>
          <a:xfrm>
            <a:off x="9119758" y="3573125"/>
            <a:ext cx="1191260" cy="4514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babies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231"/>
          <p:cNvSpPr/>
          <p:nvPr/>
        </p:nvSpPr>
        <p:spPr>
          <a:xfrm>
            <a:off x="2711338" y="4462369"/>
            <a:ext cx="1216025" cy="45212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Eshcol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232"/>
          <p:cNvSpPr/>
          <p:nvPr/>
        </p:nvSpPr>
        <p:spPr>
          <a:xfrm>
            <a:off x="7607935" y="4462145"/>
            <a:ext cx="1408430" cy="45212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evening</a:t>
            </a:r>
            <a:endParaRPr lang="en-US" sz="2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233"/>
          <p:cNvSpPr/>
          <p:nvPr/>
        </p:nvSpPr>
        <p:spPr>
          <a:xfrm>
            <a:off x="5016119" y="5445070"/>
            <a:ext cx="1532255" cy="4514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Gormley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01" y="32097"/>
            <a:ext cx="2233599" cy="583565"/>
          </a:xfrm>
          <a:prstGeom prst="rect">
            <a:avLst/>
          </a:prstGeom>
          <a:solidFill>
            <a:srgbClr val="83992A">
              <a:lumMod val="60000"/>
              <a:lumOff val="40000"/>
            </a:srgbClr>
          </a:solid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Open Sans" pitchFamily="34" charset="0"/>
                <a:cs typeface="Times New Roman" panose="02020603050405020304" pitchFamily="18" charset="0"/>
                <a:sym typeface="+mn-ea"/>
              </a:rPr>
              <a:t>9-4-1 P79</a:t>
            </a:r>
            <a:endParaRPr kumimoji="0" lang="en-US" altLang="zh-CN" sz="3200" b="1" i="0" u="none" strike="noStrike" kern="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Open Sans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917065"/>
            <a:ext cx="9869170" cy="3274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91661" y="3428701"/>
            <a:ext cx="155448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392302" y="3428701"/>
            <a:ext cx="284311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71270" y="1917065"/>
            <a:ext cx="9869170" cy="3274060"/>
            <a:chOff x="2002" y="3019"/>
            <a:chExt cx="15542" cy="51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2" y="3019"/>
              <a:ext cx="15542" cy="5156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>
              <a:off x="8806" y="5400"/>
              <a:ext cx="2448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641" y="5400"/>
              <a:ext cx="447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55860" y="2996565"/>
            <a:ext cx="1575435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6620" algn="l">
              <a:lnSpc>
                <a:spcPct val="107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</a:t>
            </a:r>
            <a:endParaRPr lang="zh-CN" alt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23764" y="4725312"/>
            <a:ext cx="135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vaccinated</a:t>
            </a:r>
            <a:endParaRPr lang="en-US" altLang="zh-CN" sz="2000" b="1" kern="1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0525" y="3632513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Operates 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a paying basis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0525" y="4174870"/>
            <a:ext cx="352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their 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pay-to-use service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23255" y="4829175"/>
            <a:ext cx="45967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Before a new 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employer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accept you </a:t>
            </a:r>
            <a:endParaRPr lang="en-US" altLang="zh-CN" b="1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 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check-up there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20" y="1295400"/>
            <a:ext cx="9107805" cy="50666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1295400"/>
            <a:ext cx="9107805" cy="5066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8" name="Rectangle 308"/>
          <p:cNvSpPr/>
          <p:nvPr/>
        </p:nvSpPr>
        <p:spPr>
          <a:xfrm>
            <a:off x="6096000" y="4293235"/>
            <a:ext cx="2016125" cy="39560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 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307"/>
          <p:cNvSpPr/>
          <p:nvPr/>
        </p:nvSpPr>
        <p:spPr>
          <a:xfrm>
            <a:off x="9120094" y="3500663"/>
            <a:ext cx="922020" cy="4514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heart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4113"/>
          <p:cNvSpPr/>
          <p:nvPr/>
        </p:nvSpPr>
        <p:spPr>
          <a:xfrm>
            <a:off x="4295550" y="5733527"/>
            <a:ext cx="1033234" cy="4514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4:30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310"/>
          <p:cNvSpPr/>
          <p:nvPr/>
        </p:nvSpPr>
        <p:spPr>
          <a:xfrm>
            <a:off x="8832215" y="5373518"/>
            <a:ext cx="877570" cy="45212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ages</a:t>
            </a:r>
            <a:endParaRPr lang="zh-CN" sz="1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54" y="2788865"/>
            <a:ext cx="2011680" cy="386080"/>
          </a:xfrm>
        </p:spPr>
        <p:txBody>
          <a:bodyPr vert="horz" wrap="none" lIns="91440" tIns="45720" rIns="91440" bIns="45720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None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给病人做手术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5" name="内容占位符 2"/>
          <p:cNvSpPr/>
          <p:nvPr/>
        </p:nvSpPr>
        <p:spPr>
          <a:xfrm>
            <a:off x="3734773" y="2697118"/>
            <a:ext cx="5971507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lvl="0" algn="l">
              <a:buClrTx/>
              <a:buSzTx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operate on a patient /perform an operation on 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内容占位符 2"/>
          <p:cNvSpPr/>
          <p:nvPr/>
        </p:nvSpPr>
        <p:spPr>
          <a:xfrm>
            <a:off x="1219254" y="1931764"/>
            <a:ext cx="792480" cy="42354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lvl="0" algn="l">
              <a:buClrTx/>
              <a:buSzTx/>
            </a:pPr>
            <a:r>
              <a:rPr lang="zh-CN" altLang="en-US" sz="2400" dirty="0">
                <a:sym typeface="+mn-ea"/>
              </a:rPr>
              <a:t>预约</a:t>
            </a:r>
            <a:endParaRPr lang="zh-CN" altLang="en-US" sz="2400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41943" y="1904869"/>
            <a:ext cx="353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an appointment with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9254" y="359036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给某人注射某物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734773" y="3596857"/>
            <a:ext cx="2301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sb with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34773" y="4377797"/>
            <a:ext cx="1356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vaccinate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19254" y="4377797"/>
            <a:ext cx="193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给</a:t>
            </a:r>
            <a:r>
              <a:rPr lang="en-US" altLang="zh-CN" sz="2400" dirty="0"/>
              <a:t>…</a:t>
            </a:r>
            <a:r>
              <a:rPr lang="zh-CN" altLang="en-US" sz="2400" dirty="0"/>
              <a:t>注射疫苗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734773" y="5071296"/>
            <a:ext cx="2301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9254" y="51330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药房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734773" y="5774207"/>
            <a:ext cx="1758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19254" y="5829299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药方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5138579" y="905642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79" y="3354801"/>
            <a:ext cx="4408423" cy="2705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99761" y="1127318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diseases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82515" y="1744100"/>
            <a:ext cx="1620957" cy="4542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心脏病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肥胖症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糖尿病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哮喘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失眠症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营养不良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过敏</a:t>
            </a:r>
            <a:endParaRPr lang="en-US" altLang="zh-CN" sz="2800" dirty="0"/>
          </a:p>
        </p:txBody>
      </p:sp>
      <p:sp>
        <p:nvSpPr>
          <p:cNvPr id="7" name="矩形 6"/>
          <p:cNvSpPr/>
          <p:nvPr/>
        </p:nvSpPr>
        <p:spPr>
          <a:xfrm>
            <a:off x="3646700" y="1859892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diseases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8755" y="2490839"/>
            <a:ext cx="2869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obesity /  overweight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58755" y="3192986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7498" y="445644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insomnia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97605" y="3865245"/>
            <a:ext cx="1868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asthma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8755" y="5132410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malnutrition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7605" y="5752465"/>
            <a:ext cx="15995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allergy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b="7749"/>
          <a:stretch>
            <a:fillRect/>
          </a:stretch>
        </p:blipFill>
        <p:spPr>
          <a:xfrm>
            <a:off x="7573532" y="2861783"/>
            <a:ext cx="4419415" cy="312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11277" y="866502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363" y="2599064"/>
            <a:ext cx="8475866" cy="114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雅思听力机经场景词汇汇编：记背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工作场景、医疗场景单词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）完成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5-3-1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6-2-1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6-3-1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7-3-1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10-3-1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378" r="7837"/>
          <a:stretch>
            <a:fillRect/>
          </a:stretch>
        </p:blipFill>
        <p:spPr>
          <a:xfrm>
            <a:off x="571500" y="2001335"/>
            <a:ext cx="381000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0130" r="14789"/>
          <a:stretch>
            <a:fillRect/>
          </a:stretch>
        </p:blipFill>
        <p:spPr>
          <a:xfrm>
            <a:off x="1452342" y="2405752"/>
            <a:ext cx="3810000" cy="2933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800" t="10588" r="4717" b="12290"/>
          <a:stretch>
            <a:fillRect/>
          </a:stretch>
        </p:blipFill>
        <p:spPr>
          <a:xfrm>
            <a:off x="2286000" y="2947885"/>
            <a:ext cx="3810000" cy="29336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3570288" y="764381"/>
            <a:ext cx="47355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way</a:t>
            </a:r>
            <a:endParaRPr lang="en-US" altLang="zh-CN" sz="5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7820025" y="2123281"/>
            <a:ext cx="4166394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 market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Personnel market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Job Centre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Newspaper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28" y="3321633"/>
            <a:ext cx="3810000" cy="29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15446" y="1081794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Interview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38" y="2254665"/>
            <a:ext cx="5618766" cy="374209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32319" y="2591130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80225" y="4770314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interviewee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28" y="2037332"/>
            <a:ext cx="4465233" cy="3348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8758" y="5654048"/>
            <a:ext cx="3789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(Curriculum Vitae)/ Resume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52888" y="1739593"/>
            <a:ext cx="4356972" cy="4420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Background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Awards, Achievements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Skills, qualification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26998" y="85659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简历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67964" y="1093182"/>
            <a:ext cx="4876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临时工作</a:t>
            </a:r>
            <a:r>
              <a:rPr lang="en-US" altLang="zh-CN" sz="3200" b="1" dirty="0">
                <a:solidFill>
                  <a:srgbClr val="C00000"/>
                </a:solidFill>
              </a:rPr>
              <a:t>  or   </a:t>
            </a:r>
            <a:r>
              <a:rPr lang="zh-CN" altLang="en-US" sz="3200" b="1" dirty="0">
                <a:solidFill>
                  <a:srgbClr val="C00000"/>
                </a:solidFill>
              </a:rPr>
              <a:t>固定工作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8642" y="5251245"/>
            <a:ext cx="2541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 job 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99830" y="5266081"/>
            <a:ext cx="2932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temporary job 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/>
          <a:stretch>
            <a:fillRect/>
          </a:stretch>
        </p:blipFill>
        <p:spPr>
          <a:xfrm>
            <a:off x="1599805" y="2301600"/>
            <a:ext cx="3965944" cy="26024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71" y="2301601"/>
            <a:ext cx="3965944" cy="26024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435" y="2323847"/>
            <a:ext cx="3810843" cy="25456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4914" b="4629"/>
          <a:stretch>
            <a:fillRect/>
          </a:stretch>
        </p:blipFill>
        <p:spPr>
          <a:xfrm>
            <a:off x="6789723" y="2323847"/>
            <a:ext cx="3810843" cy="25456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91657" y="1095706"/>
            <a:ext cx="3066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兼职</a:t>
            </a:r>
            <a:r>
              <a:rPr lang="en-US" altLang="zh-CN" sz="3200" b="1" dirty="0">
                <a:solidFill>
                  <a:srgbClr val="C00000"/>
                </a:solidFill>
              </a:rPr>
              <a:t>   or   </a:t>
            </a:r>
            <a:r>
              <a:rPr lang="zh-CN" altLang="en-US" sz="3200" b="1" dirty="0">
                <a:solidFill>
                  <a:srgbClr val="C00000"/>
                </a:solidFill>
              </a:rPr>
              <a:t>全职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8642" y="5251245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Full-time job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05689" y="5170228"/>
            <a:ext cx="2250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Part-time job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2" y="40902"/>
            <a:ext cx="3993226" cy="64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4"/>
          <p:cNvSpPr txBox="1">
            <a:spLocks noChangeArrowheads="1"/>
          </p:cNvSpPr>
          <p:nvPr/>
        </p:nvSpPr>
        <p:spPr bwMode="auto">
          <a:xfrm>
            <a:off x="1066509" y="464653"/>
            <a:ext cx="198323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7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  <a:r>
              <a:rPr lang="zh-CN" altLang="en-US" sz="27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7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252220" y="1153795"/>
            <a:ext cx="2318385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-er/or</a:t>
            </a:r>
            <a:endParaRPr lang="en-US" altLang="zh-CN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lawyer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actor/actress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623019" y="1153627"/>
            <a:ext cx="1843087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endParaRPr lang="en-US" altLang="zh-CN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pianist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violinist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447899" y="1722242"/>
            <a:ext cx="2957512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secretary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volunteer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-1" r="-23" b="16988"/>
          <a:stretch>
            <a:fillRect/>
          </a:stretch>
        </p:blipFill>
        <p:spPr>
          <a:xfrm flipH="1">
            <a:off x="9407874" y="972026"/>
            <a:ext cx="2616115" cy="1446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7564" r="15923"/>
          <a:stretch>
            <a:fillRect/>
          </a:stretch>
        </p:blipFill>
        <p:spPr>
          <a:xfrm>
            <a:off x="9184862" y="4653453"/>
            <a:ext cx="2839120" cy="20408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3200" b="11045"/>
          <a:stretch>
            <a:fillRect/>
          </a:stretch>
        </p:blipFill>
        <p:spPr>
          <a:xfrm flipH="1">
            <a:off x="7535832" y="2441132"/>
            <a:ext cx="2811635" cy="19843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-8" r="45363" b="12848"/>
          <a:stretch>
            <a:fillRect/>
          </a:stretch>
        </p:blipFill>
        <p:spPr>
          <a:xfrm flipH="1">
            <a:off x="9840666" y="2718737"/>
            <a:ext cx="2313376" cy="1948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3"/>
          <p:cNvSpPr txBox="1">
            <a:spLocks noChangeArrowheads="1"/>
          </p:cNvSpPr>
          <p:nvPr/>
        </p:nvSpPr>
        <p:spPr bwMode="auto">
          <a:xfrm>
            <a:off x="1493837" y="2268388"/>
            <a:ext cx="2994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1493837" y="2915442"/>
            <a:ext cx="2994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1493837" y="3562496"/>
            <a:ext cx="2324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9"/>
          <p:cNvSpPr txBox="1">
            <a:spLocks noChangeArrowheads="1"/>
          </p:cNvSpPr>
          <p:nvPr/>
        </p:nvSpPr>
        <p:spPr bwMode="auto">
          <a:xfrm>
            <a:off x="1493837" y="4231082"/>
            <a:ext cx="2295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1"/>
          <p:cNvSpPr txBox="1">
            <a:spLocks noChangeArrowheads="1"/>
          </p:cNvSpPr>
          <p:nvPr/>
        </p:nvSpPr>
        <p:spPr bwMode="auto">
          <a:xfrm>
            <a:off x="1493837" y="4899668"/>
            <a:ext cx="2727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781" y="2257699"/>
            <a:ext cx="4752975" cy="3486150"/>
          </a:xfrm>
          <a:prstGeom prst="rect">
            <a:avLst/>
          </a:prstGeom>
        </p:spPr>
      </p:pic>
      <p:sp>
        <p:nvSpPr>
          <p:cNvPr id="24" name="文本框 3"/>
          <p:cNvSpPr txBox="1">
            <a:spLocks noChangeArrowheads="1"/>
          </p:cNvSpPr>
          <p:nvPr/>
        </p:nvSpPr>
        <p:spPr bwMode="auto">
          <a:xfrm>
            <a:off x="3648459" y="2268388"/>
            <a:ext cx="2994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Comic Sans MS" panose="030F0702030302020204" pitchFamily="66" charset="0"/>
              </a:rPr>
              <a:t>空缺的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5" name="文本框 5"/>
          <p:cNvSpPr txBox="1">
            <a:spLocks noChangeArrowheads="1"/>
          </p:cNvSpPr>
          <p:nvPr/>
        </p:nvSpPr>
        <p:spPr bwMode="auto">
          <a:xfrm>
            <a:off x="3648459" y="2915442"/>
            <a:ext cx="2994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Comic Sans MS" panose="030F0702030302020204" pitchFamily="66" charset="0"/>
              </a:rPr>
              <a:t>部门 子公司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6" name="文本框 7"/>
          <p:cNvSpPr txBox="1">
            <a:spLocks noChangeArrowheads="1"/>
          </p:cNvSpPr>
          <p:nvPr/>
        </p:nvSpPr>
        <p:spPr bwMode="auto">
          <a:xfrm>
            <a:off x="3648459" y="3562496"/>
            <a:ext cx="2324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Comic Sans MS" panose="030F0702030302020204" pitchFamily="66" charset="0"/>
              </a:rPr>
              <a:t>招募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7" name="文本框 9"/>
          <p:cNvSpPr txBox="1">
            <a:spLocks noChangeArrowheads="1"/>
          </p:cNvSpPr>
          <p:nvPr/>
        </p:nvSpPr>
        <p:spPr bwMode="auto">
          <a:xfrm>
            <a:off x="3648459" y="4231082"/>
            <a:ext cx="2295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Comic Sans MS" panose="030F0702030302020204" pitchFamily="66" charset="0"/>
              </a:rPr>
              <a:t>才能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3648459" y="4899668"/>
            <a:ext cx="2727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Comic Sans MS" panose="030F0702030302020204" pitchFamily="66" charset="0"/>
              </a:rPr>
              <a:t>介绍人  裁判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4" grpId="0"/>
      <p:bldP spid="25" grpId="0"/>
      <p:bldP spid="26" grpId="0"/>
      <p:bldP spid="27" grpId="0"/>
      <p:bldP spid="28" grpId="0"/>
    </p:bldLst>
  </p:timing>
</p:sld>
</file>

<file path=ppt/tags/tag1.xml><?xml version="1.0" encoding="utf-8"?>
<p:tagLst xmlns:p="http://schemas.openxmlformats.org/presentationml/2006/main">
  <p:tag name="commondata" val="eyJoZGlkIjoiYjE0Mjg3Y2YyZmIyMjljODU1OTAzM2M1ZjU4YjRjNWQ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472C4"/>
          </a:solidFill>
          <a:prstDash val="solid"/>
          <a:bevel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 panose="020005030200000200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472C4"/>
          </a:solidFill>
          <a:prstDash val="solid"/>
          <a:beve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 panose="020005030200000200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</Words>
  <Application>WPS 演示</Application>
  <PresentationFormat>宽屏</PresentationFormat>
  <Paragraphs>297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等线</vt:lpstr>
      <vt:lpstr>Calibri Light</vt:lpstr>
      <vt:lpstr>Avenir Roman</vt:lpstr>
      <vt:lpstr>ksdb</vt:lpstr>
      <vt:lpstr>Gill Sans Ultra Bold</vt:lpstr>
      <vt:lpstr>华文琥珀</vt:lpstr>
      <vt:lpstr>Calibri</vt:lpstr>
      <vt:lpstr>Times New Roman</vt:lpstr>
      <vt:lpstr>Comic Sans MS</vt:lpstr>
      <vt:lpstr>Open Sans</vt:lpstr>
      <vt:lpstr>微软雅黑</vt:lpstr>
      <vt:lpstr>Arial Unicode MS</vt:lpstr>
      <vt:lpstr>华文隶书</vt:lpstr>
      <vt:lpstr>Helvetica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Medical treatment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Lyu Jiayi</dc:creator>
  <cp:lastModifiedBy>Alfred</cp:lastModifiedBy>
  <cp:revision>292</cp:revision>
  <dcterms:created xsi:type="dcterms:W3CDTF">2023-11-20T01:34:00Z</dcterms:created>
  <dcterms:modified xsi:type="dcterms:W3CDTF">2024-03-03T10:43:15Z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C8172AED8D6759B5E4B25A6523E58AE7_42</vt:lpwstr>
  </property>
</Properties>
</file>